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8" r:id="rId2"/>
  </p:sldMasterIdLst>
  <p:notesMasterIdLst>
    <p:notesMasterId r:id="rId19"/>
  </p:notesMasterIdLst>
  <p:handoutMasterIdLst>
    <p:handoutMasterId r:id="rId20"/>
  </p:handoutMasterIdLst>
  <p:sldIdLst>
    <p:sldId id="257" r:id="rId3"/>
    <p:sldId id="258" r:id="rId4"/>
    <p:sldId id="269" r:id="rId5"/>
    <p:sldId id="272" r:id="rId6"/>
    <p:sldId id="286" r:id="rId7"/>
    <p:sldId id="271" r:id="rId8"/>
    <p:sldId id="270" r:id="rId9"/>
    <p:sldId id="276" r:id="rId10"/>
    <p:sldId id="281" r:id="rId11"/>
    <p:sldId id="283" r:id="rId12"/>
    <p:sldId id="273" r:id="rId13"/>
    <p:sldId id="285" r:id="rId14"/>
    <p:sldId id="277" r:id="rId15"/>
    <p:sldId id="267" r:id="rId16"/>
    <p:sldId id="274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922" autoAdjust="0"/>
  </p:normalViewPr>
  <p:slideViewPr>
    <p:cSldViewPr>
      <p:cViewPr>
        <p:scale>
          <a:sx n="80" d="100"/>
          <a:sy n="80" d="100"/>
        </p:scale>
        <p:origin x="-864" y="-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3C865-BCF2-41FF-A5B4-31534A53D140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CA5AD-6B92-46E3-BB00-A8359A4A8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134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5A03B-5045-4F62-BEA5-CD89116E6493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DB0D3-A9F5-4AEB-8E30-364C10E7D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824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08FEFE9C-B1A4-455F-94B9-A319B0B56868}" type="slidenum">
              <a:rPr lang="en-US" sz="1200">
                <a:solidFill>
                  <a:prstClr val="black"/>
                </a:solidFill>
                <a:latin typeface="Times" pitchFamily="84" charset="0"/>
              </a:rPr>
              <a:pPr/>
              <a:t>1</a:t>
            </a:fld>
            <a:endParaRPr lang="en-US" sz="1200">
              <a:solidFill>
                <a:prstClr val="black"/>
              </a:solidFill>
              <a:latin typeface="Times" pitchFamily="84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5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6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7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8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9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10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11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12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13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14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600" b="1" smtClean="0">
                <a:solidFill>
                  <a:srgbClr val="40458C"/>
                </a:solidFill>
              </a:rPr>
              <a:t>AP Biology</a:t>
            </a:r>
            <a:endParaRPr lang="en-US" smtClean="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5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16" name="Rectangle 70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941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E98AB-DFED-4BC8-A74A-1F362EEB8326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538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62876-EEF2-4A33-B69D-D483FBBF3724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518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5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6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7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8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9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10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11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12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13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14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600" b="1" smtClean="0">
                <a:solidFill>
                  <a:srgbClr val="40458C"/>
                </a:solidFill>
              </a:rPr>
              <a:t>AP Biology</a:t>
            </a:r>
            <a:endParaRPr lang="en-US" smtClean="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5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16" name="Rectangle 70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27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DE80C-0022-4A7C-86EA-673FBE0112FF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363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71411-70BE-478D-9F7E-853B4CAC13C8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13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351F3-D1E7-4EC9-A3BE-120B345B5A79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890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5AB8A-0A1C-4129-86EC-E5F213AFD58D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343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BAB63-600A-4FAF-B260-CFFE8C4437C5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5641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F440D-B030-413E-82A0-8A756870CF63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009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AB0F4-5EB7-4BC6-9E45-EB0A1702F6D9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393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DE80C-0022-4A7C-86EA-673FBE0112FF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5485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DDC1F-0612-4736-A027-257C90EE8ED2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5449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E98AB-DFED-4BC8-A74A-1F362EEB8326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740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62876-EEF2-4A33-B69D-D483FBBF3724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90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71411-70BE-478D-9F7E-853B4CAC13C8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9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351F3-D1E7-4EC9-A3BE-120B345B5A79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988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5AB8A-0A1C-4129-86EC-E5F213AFD58D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497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BAB63-600A-4FAF-B260-CFFE8C4437C5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95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F440D-B030-413E-82A0-8A756870CF63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166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AB0F4-5EB7-4BC6-9E45-EB0A1702F6D9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903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DDC1F-0612-4736-A027-257C90EE8ED2}" type="slidenum">
              <a:rPr lang="en-US">
                <a:solidFill>
                  <a:srgbClr val="40458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287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401D07-37EF-4A03-9B5B-DB4B3FAD83CE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1029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1030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1031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1032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1033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1034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600" b="1" smtClean="0">
                <a:solidFill>
                  <a:srgbClr val="40458C"/>
                </a:solidFill>
              </a:rPr>
              <a:t>AP Biology</a:t>
            </a:r>
            <a:endParaRPr lang="en-US" smtClean="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983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2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2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401D07-37EF-4A03-9B5B-DB4B3FAD83CE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1029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1030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1031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1032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1033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1034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600" b="1" smtClean="0">
                <a:solidFill>
                  <a:srgbClr val="40458C"/>
                </a:solidFill>
              </a:rPr>
              <a:t>AP Biology</a:t>
            </a:r>
            <a:endParaRPr lang="en-US" smtClean="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10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2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2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2286000" y="655022"/>
            <a:ext cx="46483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800" b="1" dirty="0" smtClean="0">
                <a:solidFill>
                  <a:srgbClr val="660066"/>
                </a:solidFill>
              </a:rPr>
              <a:t>Development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9"/>
          <a:stretch>
            <a:fillRect/>
          </a:stretch>
        </p:blipFill>
        <p:spPr bwMode="auto">
          <a:xfrm>
            <a:off x="5156967" y="2895600"/>
            <a:ext cx="3970338" cy="233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 descr="cell-differentiation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28800"/>
            <a:ext cx="4868332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52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Cues  (outside the cell)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7772400" cy="4419600"/>
          </a:xfrm>
        </p:spPr>
        <p:txBody>
          <a:bodyPr/>
          <a:lstStyle/>
          <a:p>
            <a:r>
              <a:rPr lang="en-US" dirty="0"/>
              <a:t>External cues signal to cells, causing cells </a:t>
            </a:r>
            <a:r>
              <a:rPr lang="en-US" dirty="0" smtClean="0"/>
              <a:t>to </a:t>
            </a:r>
            <a:r>
              <a:rPr lang="en-US" dirty="0"/>
              <a:t>alter their gene expression. </a:t>
            </a:r>
          </a:p>
          <a:p>
            <a:endParaRPr lang="en-US" dirty="0"/>
          </a:p>
        </p:txBody>
      </p:sp>
      <p:pic>
        <p:nvPicPr>
          <p:cNvPr id="5" name="Picture 4" descr="nrneph.2013.274-f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094" y="2286000"/>
            <a:ext cx="534737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64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Cues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presence of particular molecules and conditions in the local environment is required for development to proceed properly. </a:t>
            </a:r>
          </a:p>
          <a:p>
            <a:pPr lvl="1"/>
            <a:r>
              <a:rPr lang="en-US" dirty="0" smtClean="0"/>
              <a:t>Ex</a:t>
            </a:r>
            <a:r>
              <a:rPr lang="en-US" dirty="0"/>
              <a:t>. The role of temperature and moisture in seed development. </a:t>
            </a:r>
          </a:p>
          <a:p>
            <a:endParaRPr lang="en-US" dirty="0"/>
          </a:p>
        </p:txBody>
      </p:sp>
      <p:pic>
        <p:nvPicPr>
          <p:cNvPr id="4" name="Picture 3" descr="Sunflower_seedling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069" y="4343400"/>
            <a:ext cx="2872931" cy="2514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4876800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C00000"/>
                </a:solidFill>
              </a:rPr>
              <a:t>Why do you water a seed after you plant it?  Hmm…</a:t>
            </a:r>
            <a:endParaRPr lang="en-US" sz="24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669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Cues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Changing the environment around the cells can alter gene expression.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f11-18_coat_color_in_hi_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64" y="3581400"/>
            <a:ext cx="8744262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113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Apoptosis 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“Programmed cell death”: Important role in defining borders and openings in the developing</a:t>
            </a:r>
            <a:br>
              <a:rPr lang="en-US" dirty="0"/>
            </a:br>
            <a:r>
              <a:rPr lang="en-US" dirty="0"/>
              <a:t>organism.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309928"/>
            <a:ext cx="3548072" cy="3548072"/>
          </a:xfrm>
          <a:prstGeom prst="rect">
            <a:avLst/>
          </a:prstGeom>
        </p:spPr>
      </p:pic>
      <p:pic>
        <p:nvPicPr>
          <p:cNvPr id="5" name="Picture 4" descr="Apoptosi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2410806"/>
            <a:ext cx="2286000" cy="4458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502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Homeobox</a:t>
            </a:r>
            <a:r>
              <a:rPr lang="en-US" dirty="0" smtClean="0"/>
              <a:t> (HOX) Genes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3200400" cy="4724400"/>
          </a:xfrm>
        </p:spPr>
        <p:txBody>
          <a:bodyPr/>
          <a:lstStyle/>
          <a:p>
            <a:r>
              <a:rPr lang="en-US" dirty="0" smtClean="0"/>
              <a:t>A family of related genes that </a:t>
            </a:r>
            <a:r>
              <a:rPr lang="en-US" dirty="0"/>
              <a:t>serve as </a:t>
            </a:r>
            <a:r>
              <a:rPr lang="en-US" i="1" u="sng" dirty="0">
                <a:solidFill>
                  <a:srgbClr val="FF0000"/>
                </a:solidFill>
              </a:rPr>
              <a:t>master regulators </a:t>
            </a:r>
            <a:r>
              <a:rPr lang="en-US" dirty="0"/>
              <a:t>of animal development in all animals on the planet. 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355" y="1524000"/>
            <a:ext cx="552664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39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Evidence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7772400" cy="4419600"/>
          </a:xfrm>
        </p:spPr>
        <p:txBody>
          <a:bodyPr/>
          <a:lstStyle/>
          <a:p>
            <a:r>
              <a:rPr lang="en-US" dirty="0" smtClean="0"/>
              <a:t>Mutations </a:t>
            </a:r>
            <a:r>
              <a:rPr lang="en-US" dirty="0"/>
              <a:t>in normal developmental pathways lead to malformations in embryonic development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journal.pbio_.1000247.g001.gi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819400"/>
            <a:ext cx="5872695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831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Evidence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Transplantation Experiments: Moving regions of a developing embryo affects normal pattern formation.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9" y="2971800"/>
            <a:ext cx="4798047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5686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How does a multicellular organism develop from a zygote?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How is the position of the parts of an organism determined?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How does differentiation of cell type occur in organisms?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How are genetics and development connected?  Environment?</a:t>
            </a:r>
          </a:p>
        </p:txBody>
      </p:sp>
    </p:spTree>
    <p:extLst>
      <p:ext uri="{BB962C8B-B14F-4D97-AF65-F5344CB8AC3E}">
        <p14:creationId xmlns:p14="http://schemas.microsoft.com/office/powerpoint/2010/main" val="83024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is Regulated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4343400" cy="5105400"/>
          </a:xfrm>
        </p:spPr>
        <p:txBody>
          <a:bodyPr/>
          <a:lstStyle/>
          <a:p>
            <a:r>
              <a:rPr lang="en-US" sz="2800" dirty="0"/>
              <a:t>The development of an organism is coordinated by sequential changes in </a:t>
            </a:r>
            <a:r>
              <a:rPr lang="en-US" sz="2800" u="sng" dirty="0">
                <a:solidFill>
                  <a:srgbClr val="FF0000"/>
                </a:solidFill>
              </a:rPr>
              <a:t>gene expression</a:t>
            </a:r>
            <a:r>
              <a:rPr lang="en-US" sz="2800" dirty="0"/>
              <a:t>. </a:t>
            </a:r>
            <a:endParaRPr lang="en-US" sz="2800" dirty="0" smtClean="0"/>
          </a:p>
          <a:p>
            <a:r>
              <a:rPr lang="en-US" sz="2800" dirty="0" smtClean="0"/>
              <a:t>Multicellular organisms must regulate:</a:t>
            </a:r>
          </a:p>
          <a:p>
            <a:pPr lvl="1"/>
            <a:r>
              <a:rPr lang="en-US" sz="2600" dirty="0" smtClean="0"/>
              <a:t>Cell division</a:t>
            </a:r>
          </a:p>
          <a:p>
            <a:pPr lvl="1"/>
            <a:r>
              <a:rPr lang="en-US" sz="2600" dirty="0" smtClean="0"/>
              <a:t>Differentiation</a:t>
            </a:r>
          </a:p>
          <a:p>
            <a:pPr lvl="1"/>
            <a:r>
              <a:rPr lang="en-US" sz="2600" dirty="0" smtClean="0"/>
              <a:t>Morphogenesis</a:t>
            </a:r>
          </a:p>
          <a:p>
            <a:pPr lvl="1"/>
            <a:endParaRPr lang="en-US" sz="2600" dirty="0"/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371600"/>
            <a:ext cx="418642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7868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Early Developmental Pathways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599"/>
            <a:ext cx="4800600" cy="5424787"/>
          </a:xfrm>
        </p:spPr>
        <p:txBody>
          <a:bodyPr/>
          <a:lstStyle/>
          <a:p>
            <a:r>
              <a:rPr lang="en-US" dirty="0" smtClean="0"/>
              <a:t>Cytoplasmic Determinants	</a:t>
            </a:r>
          </a:p>
          <a:p>
            <a:pPr lvl="1"/>
            <a:r>
              <a:rPr lang="en-US" dirty="0" smtClean="0"/>
              <a:t>unequal distribution of mRNA and proteins from mother </a:t>
            </a:r>
            <a:endParaRPr lang="en-US" dirty="0"/>
          </a:p>
          <a:p>
            <a:r>
              <a:rPr lang="en-US" dirty="0" smtClean="0"/>
              <a:t>Embryonic Induction:</a:t>
            </a:r>
          </a:p>
          <a:p>
            <a:pPr lvl="1"/>
            <a:r>
              <a:rPr lang="en-US" dirty="0" smtClean="0"/>
              <a:t>Local signaling by nearby cells send cells down a specific developmental path.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18_15bEarlyEmbryoDevinfo-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3781368"/>
            <a:ext cx="3352799" cy="3015018"/>
          </a:xfrm>
          <a:prstGeom prst="rect">
            <a:avLst/>
          </a:prstGeom>
        </p:spPr>
      </p:pic>
      <p:pic>
        <p:nvPicPr>
          <p:cNvPr id="5122" name="Picture 2" descr="http://bcs.whfreeman.com/thelifewire8e/content/cat_010/f190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263915"/>
            <a:ext cx="3349625" cy="2517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942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0273"/>
            <a:ext cx="8516657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4681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Pattern Formation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Cells need to establish their position in the developing organism. </a:t>
            </a:r>
            <a:r>
              <a:rPr lang="en-US" sz="2800" dirty="0" smtClean="0"/>
              <a:t>(head/tail, right /left etc.) </a:t>
            </a:r>
          </a:p>
          <a:p>
            <a:r>
              <a:rPr lang="en-US" sz="2800" dirty="0" smtClean="0"/>
              <a:t>Cytoplasmic determinants and induction lead to gradient morphogens.</a:t>
            </a:r>
            <a:endParaRPr lang="en-US" sz="2800" dirty="0"/>
          </a:p>
          <a:p>
            <a:endParaRPr lang="en-US" dirty="0"/>
          </a:p>
        </p:txBody>
      </p:sp>
      <p:pic>
        <p:nvPicPr>
          <p:cNvPr id="4" name="Picture 3" descr="Drosophila_early_embryo_protein_gradien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671" y="3854450"/>
            <a:ext cx="4483100" cy="2921000"/>
          </a:xfrm>
          <a:prstGeom prst="rect">
            <a:avLst/>
          </a:prstGeom>
        </p:spPr>
      </p:pic>
      <p:pic>
        <p:nvPicPr>
          <p:cNvPr id="5" name="Picture 4" descr="Maternal_effect_mRNA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71" y="3886200"/>
            <a:ext cx="44577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867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Differentiation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09052"/>
            <a:ext cx="4495800" cy="5105400"/>
          </a:xfrm>
        </p:spPr>
        <p:txBody>
          <a:bodyPr/>
          <a:lstStyle/>
          <a:p>
            <a:r>
              <a:rPr lang="en-US" sz="2800" dirty="0" smtClean="0"/>
              <a:t>Germ lines established</a:t>
            </a:r>
          </a:p>
          <a:p>
            <a:r>
              <a:rPr lang="en-US" sz="2800" dirty="0" smtClean="0"/>
              <a:t>Cell type already determined</a:t>
            </a:r>
          </a:p>
          <a:p>
            <a:r>
              <a:rPr lang="en-US" sz="2800" dirty="0" smtClean="0"/>
              <a:t>Differentiation accomplished </a:t>
            </a:r>
            <a:r>
              <a:rPr lang="en-US" sz="2800" dirty="0"/>
              <a:t>by the expression of cell type-specific proteins. </a:t>
            </a:r>
            <a:endParaRPr lang="en-US" sz="2800" dirty="0" smtClean="0"/>
          </a:p>
          <a:p>
            <a:r>
              <a:rPr lang="en-US" sz="2800" dirty="0" smtClean="0"/>
              <a:t>There is normally no turning back.</a:t>
            </a:r>
            <a:endParaRPr lang="en-US" sz="2800" dirty="0"/>
          </a:p>
          <a:p>
            <a:endParaRPr lang="en-US" sz="2800" dirty="0"/>
          </a:p>
        </p:txBody>
      </p:sp>
      <p:pic>
        <p:nvPicPr>
          <p:cNvPr id="3076" name="Picture 4" descr="This flow chart shows the differentiation of stem cells into different cell types. The top layer shows a totipotent stem cell, which becomes a pluripotent stem cell and then a multipotent stem cell. A multipotent stem cell can then differentiate into different cell types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789"/>
          <a:stretch/>
        </p:blipFill>
        <p:spPr bwMode="auto">
          <a:xfrm>
            <a:off x="5334000" y="1311917"/>
            <a:ext cx="3573018" cy="533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903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Differentiation Control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5029200" cy="4419600"/>
          </a:xfrm>
        </p:spPr>
        <p:txBody>
          <a:bodyPr/>
          <a:lstStyle/>
          <a:p>
            <a:r>
              <a:rPr lang="en-US" dirty="0"/>
              <a:t>Genes must be both turned on and turned off at appropriate times and </a:t>
            </a:r>
            <a:r>
              <a:rPr lang="en-US" dirty="0" smtClean="0"/>
              <a:t>locations.</a:t>
            </a:r>
            <a:endParaRPr lang="en-US" dirty="0"/>
          </a:p>
          <a:p>
            <a:r>
              <a:rPr lang="en-US" dirty="0"/>
              <a:t>Regulated by </a:t>
            </a:r>
            <a:r>
              <a:rPr lang="en-US" i="1" u="sng" dirty="0">
                <a:solidFill>
                  <a:srgbClr val="FF0000"/>
                </a:solidFill>
              </a:rPr>
              <a:t>internal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and </a:t>
            </a:r>
            <a:r>
              <a:rPr lang="en-US" i="1" u="sng" dirty="0">
                <a:solidFill>
                  <a:srgbClr val="00B050"/>
                </a:solidFill>
              </a:rPr>
              <a:t>external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/>
              <a:t>cues</a:t>
            </a:r>
            <a:endParaRPr lang="en-US" dirty="0"/>
          </a:p>
        </p:txBody>
      </p:sp>
      <p:pic>
        <p:nvPicPr>
          <p:cNvPr id="4" name="Picture 3" descr="GeneExpression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122"/>
          <a:stretch/>
        </p:blipFill>
        <p:spPr>
          <a:xfrm>
            <a:off x="5715001" y="1295399"/>
            <a:ext cx="3361682" cy="5203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996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Cues 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772400" cy="4419600"/>
          </a:xfrm>
        </p:spPr>
        <p:txBody>
          <a:bodyPr/>
          <a:lstStyle/>
          <a:p>
            <a:r>
              <a:rPr lang="en-US" dirty="0" smtClean="0"/>
              <a:t>DNA packing, micro RNA’s and epigenetics can switch genes ON or OFF.</a:t>
            </a:r>
          </a:p>
          <a:p>
            <a:r>
              <a:rPr lang="en-US" dirty="0" smtClean="0"/>
              <a:t>Transcription </a:t>
            </a:r>
            <a:r>
              <a:rPr lang="en-US" dirty="0"/>
              <a:t>factors </a:t>
            </a:r>
            <a:r>
              <a:rPr lang="en-US" dirty="0" smtClean="0"/>
              <a:t>must be present and can </a:t>
            </a:r>
            <a:r>
              <a:rPr lang="en-US" dirty="0"/>
              <a:t>be either </a:t>
            </a:r>
            <a:r>
              <a:rPr lang="en-US" dirty="0">
                <a:solidFill>
                  <a:srgbClr val="008000"/>
                </a:solidFill>
              </a:rPr>
              <a:t>stimulatory</a:t>
            </a:r>
            <a:r>
              <a:rPr lang="en-US" dirty="0"/>
              <a:t> or </a:t>
            </a:r>
            <a:r>
              <a:rPr lang="en-US" dirty="0">
                <a:solidFill>
                  <a:srgbClr val="FF0000"/>
                </a:solidFill>
              </a:rPr>
              <a:t>inhibitory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pic>
        <p:nvPicPr>
          <p:cNvPr id="6" name="Picture 5" descr="transcription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4176641"/>
            <a:ext cx="5343840" cy="266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55614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2005AP">
  <a:themeElements>
    <a:clrScheme name="template2005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template2005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2005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2005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2005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2005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2005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2005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2005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2005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template2005AP">
  <a:themeElements>
    <a:clrScheme name="template2005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template2005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2005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2005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2005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2005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2005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2005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2005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2005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335</Words>
  <Application>Microsoft Office PowerPoint</Application>
  <PresentationFormat>On-screen Show (4:3)</PresentationFormat>
  <Paragraphs>48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template2005AP</vt:lpstr>
      <vt:lpstr>4_template2005AP</vt:lpstr>
      <vt:lpstr>PowerPoint Presentation</vt:lpstr>
      <vt:lpstr>Big Questions:</vt:lpstr>
      <vt:lpstr>Development is Regulated   </vt:lpstr>
      <vt:lpstr>Early Developmental Pathways </vt:lpstr>
      <vt:lpstr>PowerPoint Presentation</vt:lpstr>
      <vt:lpstr>Pattern Formation  </vt:lpstr>
      <vt:lpstr>Cellular Differentiation  </vt:lpstr>
      <vt:lpstr>Differentiation Control</vt:lpstr>
      <vt:lpstr>Internal Cues </vt:lpstr>
      <vt:lpstr>External Cues  (outside the cell)</vt:lpstr>
      <vt:lpstr>Environmental Cues  </vt:lpstr>
      <vt:lpstr>Environmental Cues </vt:lpstr>
      <vt:lpstr>Apoptosis </vt:lpstr>
      <vt:lpstr>Homeobox (HOX) Genes</vt:lpstr>
      <vt:lpstr>Experimental Evidence  </vt:lpstr>
      <vt:lpstr>Experimental Evidence  </vt:lpstr>
    </vt:vector>
  </TitlesOfParts>
  <Company>SVUSD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Miller, Lisa - Mission Viejo High School</dc:creator>
  <cp:lastModifiedBy>Miller, Lisa - Mission Viejo High School</cp:lastModifiedBy>
  <cp:revision>41</cp:revision>
  <cp:lastPrinted>2014-03-10T13:24:05Z</cp:lastPrinted>
  <dcterms:created xsi:type="dcterms:W3CDTF">2013-03-07T22:06:50Z</dcterms:created>
  <dcterms:modified xsi:type="dcterms:W3CDTF">2015-03-10T14:24:29Z</dcterms:modified>
</cp:coreProperties>
</file>